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467" r:id="rId5"/>
    <p:sldId id="453" r:id="rId6"/>
    <p:sldId id="455" r:id="rId7"/>
    <p:sldId id="457" r:id="rId8"/>
    <p:sldId id="458" r:id="rId9"/>
    <p:sldId id="468" r:id="rId10"/>
    <p:sldId id="459" r:id="rId11"/>
    <p:sldId id="460" r:id="rId12"/>
    <p:sldId id="462" r:id="rId13"/>
    <p:sldId id="461" r:id="rId14"/>
    <p:sldId id="463" r:id="rId15"/>
    <p:sldId id="464" r:id="rId16"/>
    <p:sldId id="465" r:id="rId17"/>
    <p:sldId id="4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F2028"/>
    <a:srgbClr val="4D4D4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80" autoAdjust="0"/>
    <p:restoredTop sz="82624" autoAdjust="0"/>
  </p:normalViewPr>
  <p:slideViewPr>
    <p:cSldViewPr snapToGrid="0" snapToObjects="1">
      <p:cViewPr varScale="1">
        <p:scale>
          <a:sx n="99" d="100"/>
          <a:sy n="99" d="100"/>
        </p:scale>
        <p:origin x="10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57741-8330-6C44-B25F-22A0BADE665C}" type="datetimeFigureOut">
              <a:rPr lang="en-US" smtClean="0"/>
              <a:t>12/19/17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78638-CAFC-0743-82BE-4B9633FB75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142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DF31E-EB12-064C-8559-F1F4F5E8E184}" type="datetimeFigureOut">
              <a:rPr lang="en-US" smtClean="0"/>
              <a:t>12/19/17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AA3D1-33B1-D24E-BB60-475B660F0D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56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901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 pas mentionner de noms de personnes !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Internet a de la mémoire. N’attaquez personne car cela peut causer du tort et cette personne se retourner juridiquement contre vous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501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Exemple « télécharger le tract sur les salaires pour la manifestation du 14 novembre »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567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Attention au droit de la propriété, au droit à l’image :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vous ne pouvez pas prendre des images sur d’autres sites sauf des images CGT sur le site de l’UGICT et celui de la Confédération.</a:t>
            </a:r>
          </a:p>
          <a:p>
            <a:endParaRPr lang="fr-FR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Vous ne pouvez pas charger de photos de gens qui ne vous ont pas explicitement donné leur accord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985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Évitez les vidéos amateurs.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Elle sont mauvaises pour votre image à l’heure ou des millions de vidéos professionnelles circulent en ligne, à moins d’être d’actualité brulante et originale/ exclusive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943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247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436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 moins</a:t>
            </a:r>
            <a:r>
              <a:rPr lang="fr-FR" sz="1200" baseline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3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secondes, je décide si votre article m’intéresse ou pas</a:t>
            </a:r>
          </a:p>
          <a:p>
            <a:r>
              <a:rPr lang="fr-FR" dirty="0" smtClean="0"/>
              <a:t>Taux de rebond en général</a:t>
            </a:r>
            <a:r>
              <a:rPr lang="fr-FR" baseline="0" dirty="0" smtClean="0"/>
              <a:t> autour </a:t>
            </a:r>
            <a:r>
              <a:rPr lang="fr-FR" baseline="0" smtClean="0"/>
              <a:t>de 50-80</a:t>
            </a:r>
            <a:r>
              <a:rPr lang="fr-FR" baseline="0" dirty="0" smtClean="0"/>
              <a:t>%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739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Toujours se demander qui est la cible</a:t>
            </a:r>
            <a:r>
              <a:rPr lang="fr-FR" sz="1200" dirty="0" smtClean="0"/>
              <a:t> : à qui on parle ? à qui le contenu se destine 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L’information que l’on délivre doit être factuelle et objective : </a:t>
            </a:r>
            <a:r>
              <a:rPr lang="fr-FR" sz="1200" dirty="0" smtClean="0"/>
              <a:t>tournures affirmatives plutôt qu’exclamatives, on n’abuse pas des points d’interrogation, voire on bannit les points d’exclamation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On rédige à la troisième personne du singulier :</a:t>
            </a:r>
            <a:r>
              <a:rPr lang="fr-FR" sz="1200" dirty="0" smtClean="0"/>
              <a:t> on écrira « Damien Ramage » et non pas « Je » ou « Damien »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703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177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341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 le fond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Who? What? Where? When? Why? </a:t>
            </a:r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 rajoute les informations qui ne tenaient pas dans le titre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607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A3D1-33B1-D24E-BB60-475B660F0DD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84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66780" y="6356350"/>
            <a:ext cx="9587580" cy="755651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66780" y="-147397"/>
            <a:ext cx="9587580" cy="755651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536" y="3237751"/>
            <a:ext cx="7899832" cy="215601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36" y="5568696"/>
            <a:ext cx="7899832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subtitle</a:t>
            </a:r>
            <a:r>
              <a:rPr lang="fr-FR" dirty="0" smtClean="0"/>
              <a:t>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50165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Logo_UGICT_couleur_gran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36" y="865990"/>
            <a:ext cx="3379170" cy="22930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9536" y="6400528"/>
            <a:ext cx="1511523" cy="457472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pPr/>
              <a:t>12/19/17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529" y="1613648"/>
            <a:ext cx="8030789" cy="2061882"/>
          </a:xfrm>
        </p:spPr>
        <p:txBody>
          <a:bodyPr>
            <a:normAutofit/>
          </a:bodyPr>
          <a:lstStyle>
            <a:lvl1pPr>
              <a:defRPr sz="6000" b="1"/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528" y="4286622"/>
            <a:ext cx="8030789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subtitle</a:t>
            </a:r>
            <a:r>
              <a:rPr lang="fr-FR" dirty="0" smtClean="0"/>
              <a:t>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66780" y="6356350"/>
            <a:ext cx="9587580" cy="755651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66780" y="-147397"/>
            <a:ext cx="9587580" cy="755651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0475" y="6456083"/>
            <a:ext cx="5499847" cy="365125"/>
          </a:xfrm>
        </p:spPr>
        <p:txBody>
          <a:bodyPr/>
          <a:lstStyle>
            <a:lvl1pPr algn="l"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12/19/17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66780" y="-147397"/>
            <a:ext cx="9587580" cy="755651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166780" y="6356350"/>
            <a:ext cx="9587580" cy="75565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8305801" cy="1143000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05801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12/19/17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4706" y="96145"/>
            <a:ext cx="1068294" cy="512109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07030" y="0"/>
            <a:ext cx="266557" cy="6857999"/>
          </a:xfrm>
          <a:prstGeom prst="rect">
            <a:avLst/>
          </a:prstGeom>
          <a:solidFill>
            <a:srgbClr val="C00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26141"/>
            <a:ext cx="6508377" cy="1091867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91570"/>
            <a:ext cx="6508377" cy="39345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_UGICT_couleur_pet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31" y="726141"/>
            <a:ext cx="1494169" cy="10160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360571" y="6338124"/>
            <a:ext cx="8517280" cy="32375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5pPr>
              <a:defRPr/>
            </a:lvl5pPr>
          </a:lstStyle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320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07030" y="0"/>
            <a:ext cx="266557" cy="6857999"/>
          </a:xfrm>
          <a:prstGeom prst="rect">
            <a:avLst/>
          </a:prstGeom>
          <a:solidFill>
            <a:srgbClr val="C00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26141"/>
            <a:ext cx="6508377" cy="1091867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91570"/>
            <a:ext cx="6508377" cy="39345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_UGICT_couleur_pet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31" y="726141"/>
            <a:ext cx="1494169" cy="10160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360571" y="6338124"/>
            <a:ext cx="8517280" cy="32375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5pPr>
              <a:defRPr/>
            </a:lvl5pPr>
          </a:lstStyle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734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07030" y="0"/>
            <a:ext cx="266557" cy="6857999"/>
          </a:xfrm>
          <a:prstGeom prst="rect">
            <a:avLst/>
          </a:prstGeom>
          <a:solidFill>
            <a:srgbClr val="C00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26141"/>
            <a:ext cx="6508377" cy="1091867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91570"/>
            <a:ext cx="6508377" cy="39345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_UGICT_couleur_pet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31" y="726141"/>
            <a:ext cx="1494169" cy="10160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360571" y="6338124"/>
            <a:ext cx="8517280" cy="32375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5pPr>
              <a:defRPr/>
            </a:lvl5pPr>
          </a:lstStyle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360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07030" y="0"/>
            <a:ext cx="266557" cy="6857999"/>
          </a:xfrm>
          <a:prstGeom prst="rect">
            <a:avLst/>
          </a:prstGeom>
          <a:solidFill>
            <a:srgbClr val="C00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26141"/>
            <a:ext cx="6508377" cy="1091867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91570"/>
            <a:ext cx="6508377" cy="39345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_UGICT_couleur_pet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31" y="726141"/>
            <a:ext cx="1494169" cy="10160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360571" y="6338124"/>
            <a:ext cx="8517280" cy="32375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5pPr>
              <a:defRPr/>
            </a:lvl5pPr>
          </a:lstStyle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817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07030" y="0"/>
            <a:ext cx="266557" cy="6857999"/>
          </a:xfrm>
          <a:prstGeom prst="rect">
            <a:avLst/>
          </a:prstGeom>
          <a:solidFill>
            <a:srgbClr val="C00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26141"/>
            <a:ext cx="6508377" cy="1091867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91570"/>
            <a:ext cx="6508377" cy="39345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_UGICT_couleur_pet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31" y="726141"/>
            <a:ext cx="1494169" cy="101603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360571" y="6338124"/>
            <a:ext cx="8517280" cy="32375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5pPr>
              <a:defRPr/>
            </a:lvl5pPr>
          </a:lstStyle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92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4.png"/><Relationship Id="rId6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2.pn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776941" y="3137647"/>
            <a:ext cx="8576236" cy="129988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0498" y="936544"/>
            <a:ext cx="7016983" cy="2156014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règles </a:t>
            </a:r>
            <a:r>
              <a:rPr lang="fr-FR" sz="4800" dirty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 astuces pour écrire un </a:t>
            </a:r>
            <a:r>
              <a:rPr lang="fr-FR" sz="4800" dirty="0" smtClean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article </a:t>
            </a:r>
            <a:br>
              <a:rPr lang="fr-FR" sz="4800" dirty="0" smtClean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20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 la plateforme Reference-syndicale.fr</a:t>
            </a:r>
            <a:endParaRPr lang="fr-FR" sz="2000" dirty="0">
              <a:solidFill>
                <a:schemeClr val="tx2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345" y="4588476"/>
            <a:ext cx="2423136" cy="164773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167609"/>
            <a:ext cx="1453979" cy="169388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ous-titre 13"/>
          <p:cNvSpPr>
            <a:spLocks noGrp="1"/>
          </p:cNvSpPr>
          <p:nvPr>
            <p:ph type="subTitle" idx="1"/>
          </p:nvPr>
        </p:nvSpPr>
        <p:spPr>
          <a:xfrm>
            <a:off x="123554" y="6307643"/>
            <a:ext cx="7899832" cy="187253"/>
          </a:xfrm>
        </p:spPr>
        <p:txBody>
          <a:bodyPr>
            <a:noAutofit/>
          </a:bodyPr>
          <a:lstStyle/>
          <a:p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Séquence 2 : 10 astuces pour écrire un article web</a:t>
            </a:r>
          </a:p>
          <a:p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Stage : </a:t>
            </a:r>
            <a:r>
              <a:rPr lang="fr-FR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Communication web : construire et gérer un site avec la plateforme Reference-Syndicale.fr</a:t>
            </a:r>
          </a:p>
          <a:p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51569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98370"/>
            <a:ext cx="7002163" cy="527222"/>
          </a:xfrm>
        </p:spPr>
        <p:txBody>
          <a:bodyPr/>
          <a:lstStyle/>
          <a:p>
            <a:r>
              <a:rPr lang="fr-FR" b="0" dirty="0" smtClean="0">
                <a:solidFill>
                  <a:srgbClr val="CF2028"/>
                </a:solidFill>
              </a:rPr>
              <a:t>Soignez l’introduction</a:t>
            </a:r>
            <a:endParaRPr lang="fr-FR" dirty="0">
              <a:solidFill>
                <a:srgbClr val="CF202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2025" y="2416370"/>
            <a:ext cx="6221897" cy="35724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L’introduction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 le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“chapô”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résume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l’intérêt du sujet. C’est c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châpo qui figure en «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 » et qui doit donner envie au lecteur de lire la suite.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 la forme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un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seul paragraphe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court,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2-3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phrases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 le fond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Who? What? Where? When? Why?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Dans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démarche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on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commence par l’essentiel. L’article ira dans le détail par la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suite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riangle isocèle 11"/>
          <p:cNvSpPr/>
          <p:nvPr/>
        </p:nvSpPr>
        <p:spPr>
          <a:xfrm rot="5400000">
            <a:off x="313980" y="864977"/>
            <a:ext cx="1708780" cy="1394006"/>
          </a:xfrm>
          <a:prstGeom prst="triangle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57200" y="849547"/>
            <a:ext cx="5403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fr-FR" sz="8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7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98370"/>
            <a:ext cx="7002163" cy="527222"/>
          </a:xfrm>
        </p:spPr>
        <p:txBody>
          <a:bodyPr/>
          <a:lstStyle/>
          <a:p>
            <a:r>
              <a:rPr lang="fr-FR" b="0" dirty="0" smtClean="0">
                <a:solidFill>
                  <a:srgbClr val="CF2028"/>
                </a:solidFill>
              </a:rPr>
              <a:t>Structurer votre article</a:t>
            </a:r>
            <a:endParaRPr lang="fr-FR" dirty="0">
              <a:solidFill>
                <a:srgbClr val="CF202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2146" y="2246385"/>
            <a:ext cx="6420679" cy="3568800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'internaute lit en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diagonale.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faut donc plusieurs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niveaux de lecture pour lui permettre de survoler la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page sans rater l’information essentielle. </a:t>
            </a:r>
            <a:endParaRPr lang="fr-FR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50000"/>
              </a:lnSpc>
              <a:buBlip>
                <a:blip r:embed="rId3"/>
              </a:buBlip>
            </a:pPr>
            <a:r>
              <a:rPr lang="fr-FR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Structurez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discours : un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titre,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chapô, 3 ou 4 paragraphes séparés par des sous-titres</a:t>
            </a:r>
            <a:endParaRPr lang="fr-FR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50000"/>
              </a:lnSpc>
              <a:buBlip>
                <a:blip r:embed="rId3"/>
              </a:buBlip>
            </a:pP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Valorisez </a:t>
            </a:r>
            <a:r>
              <a:rPr lang="fr-FR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l’essentiel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mettre du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gras sur les termes clés </a:t>
            </a:r>
            <a:endParaRPr lang="fr-FR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50000"/>
              </a:lnSpc>
              <a:buBlip>
                <a:blip r:embed="rId3"/>
              </a:buBlip>
            </a:pP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Faites des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paragraphes </a:t>
            </a:r>
            <a:r>
              <a:rPr lang="fr-FR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aérés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utilisez des </a:t>
            </a:r>
            <a:r>
              <a:rPr lang="fr-FR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listes à </a:t>
            </a:r>
            <a:r>
              <a:rPr lang="fr-FR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puces</a:t>
            </a:r>
            <a:endParaRPr lang="fr-FR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50000"/>
              </a:lnSpc>
              <a:buBlip>
                <a:blip r:embed="rId3"/>
              </a:buBlip>
            </a:pP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tilisez des </a:t>
            </a:r>
            <a:r>
              <a:rPr lang="fr-FR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encadrés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des </a:t>
            </a:r>
            <a:r>
              <a:rPr lang="fr-FR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visuels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légendés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pour </a:t>
            </a:r>
            <a:r>
              <a:rPr lang="fr-FR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alléger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457200" y="707590"/>
            <a:ext cx="1408174" cy="1708781"/>
            <a:chOff x="749643" y="4065105"/>
            <a:chExt cx="1481239" cy="1797444"/>
          </a:xfrm>
        </p:grpSpPr>
        <p:sp>
          <p:nvSpPr>
            <p:cNvPr id="6" name="Triangle isocèle 5"/>
            <p:cNvSpPr/>
            <p:nvPr/>
          </p:nvSpPr>
          <p:spPr>
            <a:xfrm rot="5400000">
              <a:off x="598992" y="4230659"/>
              <a:ext cx="1797444" cy="1466336"/>
            </a:xfrm>
            <a:prstGeom prst="triangl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749643" y="4214427"/>
              <a:ext cx="568411" cy="1521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fr-FR" sz="8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98370"/>
            <a:ext cx="7002163" cy="527222"/>
          </a:xfrm>
        </p:spPr>
        <p:txBody>
          <a:bodyPr/>
          <a:lstStyle/>
          <a:p>
            <a:r>
              <a:rPr lang="fr-FR" b="0" dirty="0" smtClean="0">
                <a:solidFill>
                  <a:srgbClr val="CF2028"/>
                </a:solidFill>
              </a:rPr>
              <a:t>Utilisez des sous-titres pour aérer</a:t>
            </a:r>
            <a:endParaRPr lang="fr-FR" dirty="0">
              <a:solidFill>
                <a:srgbClr val="CF202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807" y="2266264"/>
            <a:ext cx="6397141" cy="357243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</a:t>
            </a:r>
            <a:r>
              <a:rPr lang="fr-FR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paragraphe = </a:t>
            </a:r>
            <a:r>
              <a:rPr lang="fr-FR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idée</a:t>
            </a:r>
            <a:endParaRPr lang="fr-FR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sous-titre tous les 2-3 paragraphes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annonce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explicitement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le contenu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 paragraphes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lisant Titre + Intro + Sous Titres l’internaute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doit pouvoir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comprendre le raisonnement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l’article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Cette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structure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donne envie de rester sur la page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 lire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l’article dans le détail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457200" y="707590"/>
            <a:ext cx="1408174" cy="1708781"/>
            <a:chOff x="749643" y="4065105"/>
            <a:chExt cx="1481239" cy="1797444"/>
          </a:xfrm>
        </p:grpSpPr>
        <p:sp>
          <p:nvSpPr>
            <p:cNvPr id="7" name="Triangle isocèle 6"/>
            <p:cNvSpPr/>
            <p:nvPr/>
          </p:nvSpPr>
          <p:spPr>
            <a:xfrm rot="5400000">
              <a:off x="598992" y="4230659"/>
              <a:ext cx="1797444" cy="1466336"/>
            </a:xfrm>
            <a:prstGeom prst="triangl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49643" y="4214427"/>
              <a:ext cx="568411" cy="1521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fr-FR" sz="8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98370"/>
            <a:ext cx="7002163" cy="527222"/>
          </a:xfrm>
        </p:spPr>
        <p:txBody>
          <a:bodyPr/>
          <a:lstStyle/>
          <a:p>
            <a:r>
              <a:rPr lang="fr-FR" b="0" dirty="0" smtClean="0">
                <a:solidFill>
                  <a:srgbClr val="CF2028"/>
                </a:solidFill>
              </a:rPr>
              <a:t>Adaptez le contenu</a:t>
            </a:r>
            <a:endParaRPr lang="fr-FR" dirty="0">
              <a:solidFill>
                <a:srgbClr val="CF202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2633" y="2471350"/>
            <a:ext cx="6221897" cy="3572433"/>
          </a:xfrm>
        </p:spPr>
        <p:txBody>
          <a:bodyPr>
            <a:noAutofit/>
          </a:bodyPr>
          <a:lstStyle/>
          <a:p>
            <a:pPr fontAlgn="base">
              <a:lnSpc>
                <a:spcPct val="150000"/>
              </a:lnSpc>
              <a:buBlip>
                <a:blip r:embed="rId3"/>
              </a:buBlip>
            </a:pP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Utilisez des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phrases courtes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 vocabulaire et au style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simple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concret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concis</a:t>
            </a:r>
            <a:endParaRPr lang="fr-FR" sz="1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50000"/>
              </a:lnSpc>
              <a:buBlip>
                <a:blip r:embed="rId3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Évitez les textes trop longs 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Évitez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jargon, l’accumulation de chiffres, les sigles, les abréviations, et les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métaphores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Utilisez des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repères temporels absolus </a:t>
            </a: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(le «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 mars 2013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»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 « mardi prochain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»)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457200" y="707590"/>
            <a:ext cx="1408174" cy="1708781"/>
            <a:chOff x="749643" y="4065105"/>
            <a:chExt cx="1481239" cy="1797444"/>
          </a:xfrm>
          <a:solidFill>
            <a:srgbClr val="4D4D4D"/>
          </a:solidFill>
        </p:grpSpPr>
        <p:sp>
          <p:nvSpPr>
            <p:cNvPr id="8" name="Triangle isocèle 7"/>
            <p:cNvSpPr/>
            <p:nvPr/>
          </p:nvSpPr>
          <p:spPr>
            <a:xfrm rot="5400000">
              <a:off x="598992" y="4230659"/>
              <a:ext cx="1797444" cy="146633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49643" y="4214427"/>
              <a:ext cx="568411" cy="1521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  <a:endParaRPr lang="fr-FR" sz="8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3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64687"/>
            <a:ext cx="7002163" cy="527222"/>
          </a:xfrm>
        </p:spPr>
        <p:txBody>
          <a:bodyPr/>
          <a:lstStyle/>
          <a:p>
            <a:r>
              <a:rPr lang="fr-FR" b="0" dirty="0" smtClean="0">
                <a:solidFill>
                  <a:srgbClr val="CF2028"/>
                </a:solidFill>
              </a:rPr>
              <a:t>Paramétrez les liens</a:t>
            </a:r>
            <a:endParaRPr lang="fr-FR" dirty="0">
              <a:solidFill>
                <a:srgbClr val="CF202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3404" y="2381899"/>
            <a:ext cx="6629206" cy="35724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Attention</a:t>
            </a: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images, vidéos, </a:t>
            </a: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PDF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 objets flash sont peu ou </a:t>
            </a: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 indexés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 les moteurs de recherche par rapport au texte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mots du lien doivent être </a:t>
            </a:r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explicites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(jamais de ‘cliquez ici’ </a:t>
            </a: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et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décrire précisément le contenu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Lors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l’insertion d’un lien, </a:t>
            </a:r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utilisez l’attribut « Titre » </a:t>
            </a: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l’éditeur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Essentiel pour les moteurs de recherche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Dites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vers quel </a:t>
            </a:r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de lien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vous pointez ( site externe, tract </a:t>
            </a: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 doc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à télécharger, article sur votre site </a:t>
            </a:r>
            <a:r>
              <a:rPr lang="fr-FR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 hésiter à faire des </a:t>
            </a:r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liens internes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(pour renvoyer à </a:t>
            </a: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article 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écrit plus tôt ou renvoyer vers un dossier</a:t>
            </a:r>
            <a:r>
              <a:rPr lang="fr-FR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443032" y="673908"/>
            <a:ext cx="1408174" cy="1708781"/>
            <a:chOff x="749643" y="4065105"/>
            <a:chExt cx="1481239" cy="1797444"/>
          </a:xfrm>
        </p:grpSpPr>
        <p:sp>
          <p:nvSpPr>
            <p:cNvPr id="4" name="Triangle isocèle 3"/>
            <p:cNvSpPr/>
            <p:nvPr/>
          </p:nvSpPr>
          <p:spPr>
            <a:xfrm rot="5400000">
              <a:off x="598992" y="4230659"/>
              <a:ext cx="1797444" cy="1466336"/>
            </a:xfrm>
            <a:prstGeom prst="triangl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749643" y="4214427"/>
              <a:ext cx="5684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8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64687"/>
            <a:ext cx="7002163" cy="527222"/>
          </a:xfrm>
        </p:spPr>
        <p:txBody>
          <a:bodyPr/>
          <a:lstStyle/>
          <a:p>
            <a:r>
              <a:rPr lang="fr-FR" b="0" dirty="0" smtClean="0">
                <a:solidFill>
                  <a:srgbClr val="CF2028"/>
                </a:solidFill>
              </a:rPr>
              <a:t>Utilisez correctement les images</a:t>
            </a:r>
            <a:endParaRPr lang="fr-FR" dirty="0">
              <a:solidFill>
                <a:srgbClr val="CF202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201" y="2361789"/>
            <a:ext cx="6727529" cy="35724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Avant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charger votre image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donnez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nom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fichier </a:t>
            </a:r>
            <a:r>
              <a:rPr lang="fr-FR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explicite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(pas de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“image247.jpg”)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Utilisez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fr-FR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balise « titre »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 la </a:t>
            </a:r>
            <a:r>
              <a:rPr lang="fr-FR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balise « texte alternatif »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lors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l’insertion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votre image dans votre article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chargez pas d’album photo : </a:t>
            </a:r>
            <a:r>
              <a:rPr lang="fr-FR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utilisez Flickr.com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L’image doit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être </a:t>
            </a:r>
            <a:r>
              <a:rPr lang="fr-FR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pertinente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de </a:t>
            </a:r>
            <a:r>
              <a:rPr lang="fr-FR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bonne qualité</a:t>
            </a:r>
            <a:endParaRPr lang="fr-FR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Attention </a:t>
            </a:r>
            <a:r>
              <a:rPr lang="fr-FR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 droit de la propriété, au droit à l’image </a:t>
            </a:r>
            <a:endParaRPr lang="fr-FR" sz="16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Demandez </a:t>
            </a:r>
            <a:r>
              <a:rPr lang="fr-FR" sz="1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l’accord des personnes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avant de poster leur photo</a:t>
            </a:r>
            <a:endParaRPr lang="fr-FR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443032" y="673908"/>
            <a:ext cx="1408174" cy="1708781"/>
            <a:chOff x="749643" y="4065105"/>
            <a:chExt cx="1481239" cy="1797444"/>
          </a:xfrm>
        </p:grpSpPr>
        <p:sp>
          <p:nvSpPr>
            <p:cNvPr id="4" name="Triangle isocèle 3"/>
            <p:cNvSpPr/>
            <p:nvPr/>
          </p:nvSpPr>
          <p:spPr>
            <a:xfrm rot="5400000">
              <a:off x="598992" y="4230659"/>
              <a:ext cx="1797444" cy="1466336"/>
            </a:xfrm>
            <a:prstGeom prst="triangl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749643" y="4214427"/>
              <a:ext cx="568411" cy="1521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</a:t>
              </a:r>
              <a:endParaRPr lang="fr-FR" sz="8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82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64687"/>
            <a:ext cx="7002163" cy="527222"/>
          </a:xfrm>
        </p:spPr>
        <p:txBody>
          <a:bodyPr/>
          <a:lstStyle/>
          <a:p>
            <a:r>
              <a:rPr lang="fr-FR" b="0" dirty="0" smtClean="0">
                <a:solidFill>
                  <a:srgbClr val="CF2028"/>
                </a:solidFill>
              </a:rPr>
              <a:t>Faites un choix pour les vidéos</a:t>
            </a:r>
            <a:endParaRPr lang="fr-FR" dirty="0">
              <a:solidFill>
                <a:srgbClr val="CF202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3122" y="2471350"/>
            <a:ext cx="6042991" cy="35724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Utilisez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compte Dailymotion.com/</a:t>
            </a:r>
            <a:r>
              <a:rPr lang="fr-FR" sz="18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CGTdescadres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où vous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trouverez toutes les vidéos UGICT et CGT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Utilisez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services de partage de vidéos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pour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intégrer et publier vos vidéos. N’en chargez pas sur votre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site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Évitez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vidéos </a:t>
            </a: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amateurs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mauvaises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pour votre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443032" y="673908"/>
            <a:ext cx="1408174" cy="1708781"/>
            <a:chOff x="749643" y="4065105"/>
            <a:chExt cx="1481239" cy="1797444"/>
          </a:xfrm>
        </p:grpSpPr>
        <p:sp>
          <p:nvSpPr>
            <p:cNvPr id="4" name="Triangle isocèle 3"/>
            <p:cNvSpPr/>
            <p:nvPr/>
          </p:nvSpPr>
          <p:spPr>
            <a:xfrm rot="5400000">
              <a:off x="598992" y="4230659"/>
              <a:ext cx="1797444" cy="1466336"/>
            </a:xfrm>
            <a:prstGeom prst="triangl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749643" y="4214427"/>
              <a:ext cx="568411" cy="1521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9</a:t>
              </a:r>
              <a:endParaRPr lang="fr-FR" sz="8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  <p:pic>
        <p:nvPicPr>
          <p:cNvPr id="5122" name="Picture 2" descr="http://blog.qstion.com/wp-content/uploads/screencast-youtube-qstion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957" y="2952013"/>
            <a:ext cx="1415718" cy="99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screenshots.fr.sftcdn.net/blog/fr/2013/07/Dailymotion-664x37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669" y="4092541"/>
            <a:ext cx="1325217" cy="74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9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64687"/>
            <a:ext cx="7002163" cy="527222"/>
          </a:xfrm>
        </p:spPr>
        <p:txBody>
          <a:bodyPr/>
          <a:lstStyle/>
          <a:p>
            <a:r>
              <a:rPr lang="fr-FR" sz="3200" b="0" dirty="0" smtClean="0">
                <a:solidFill>
                  <a:srgbClr val="CF2028"/>
                </a:solidFill>
              </a:rPr>
              <a:t>Soyez sobre dans la mise en forme </a:t>
            </a:r>
            <a:endParaRPr lang="fr-FR" sz="3200" dirty="0">
              <a:solidFill>
                <a:srgbClr val="CF202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2817" y="2471350"/>
            <a:ext cx="6439794" cy="35724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site est déjà mis en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forme,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estez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simples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Privilégiez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pertinence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des contenus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Jamais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d’italique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 de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souligné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Utilisez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balises « Titre 1 » / « titre 2 »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etc…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</a:t>
            </a: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amais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plus de 2 couleurs /ou/ 2 </a:t>
            </a: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polices</a:t>
            </a:r>
            <a:endParaRPr lang="fr-FR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344184" y="673912"/>
            <a:ext cx="1507030" cy="1708782"/>
            <a:chOff x="645661" y="4065105"/>
            <a:chExt cx="1585221" cy="1797444"/>
          </a:xfrm>
        </p:grpSpPr>
        <p:sp>
          <p:nvSpPr>
            <p:cNvPr id="4" name="Triangle isocèle 3"/>
            <p:cNvSpPr/>
            <p:nvPr/>
          </p:nvSpPr>
          <p:spPr>
            <a:xfrm rot="5400000">
              <a:off x="598992" y="4230659"/>
              <a:ext cx="1797444" cy="1466336"/>
            </a:xfrm>
            <a:prstGeom prst="triangl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645661" y="4344408"/>
              <a:ext cx="1310361" cy="1165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6600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</a:t>
              </a:r>
              <a:endParaRPr lang="fr-FR" sz="6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711" y="516972"/>
            <a:ext cx="8305801" cy="716692"/>
          </a:xfrm>
        </p:spPr>
        <p:txBody>
          <a:bodyPr/>
          <a:lstStyle/>
          <a:p>
            <a:r>
              <a:rPr lang="fr-FR" dirty="0" smtClean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Pourquoi cette aide ?</a:t>
            </a:r>
            <a:endParaRPr lang="fr-FR" dirty="0">
              <a:solidFill>
                <a:srgbClr val="CF20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627529" y="6408269"/>
            <a:ext cx="8030789" cy="618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Echange de début de journée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36251" y="1748665"/>
            <a:ext cx="7194568" cy="372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fr-FR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L’écriture </a:t>
            </a:r>
            <a:r>
              <a:rPr lang="fr-F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pour un média n’est pas intuitive, notamment pour le </a:t>
            </a:r>
            <a:r>
              <a:rPr lang="fr-FR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</a:t>
            </a:r>
          </a:p>
          <a:p>
            <a:pPr>
              <a:lnSpc>
                <a:spcPct val="150000"/>
              </a:lnSpc>
            </a:pP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fr-FR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Il </a:t>
            </a:r>
            <a:r>
              <a:rPr lang="fr-F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 plus aisé de s’appuyer sur quelques règles de la rédaction </a:t>
            </a:r>
            <a:r>
              <a:rPr lang="fr-FR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journalistique</a:t>
            </a:r>
          </a:p>
          <a:p>
            <a:pPr>
              <a:lnSpc>
                <a:spcPct val="150000"/>
              </a:lnSpc>
            </a:pP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fr-FR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 </a:t>
            </a:r>
            <a:r>
              <a:rPr lang="fr-F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cohérence générale du site, et donc sa qualité, dépendent d’une tonalité éditoriale harmonieuse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14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622824"/>
            <a:ext cx="8305801" cy="455330"/>
          </a:xfrm>
        </p:spPr>
        <p:txBody>
          <a:bodyPr/>
          <a:lstStyle/>
          <a:p>
            <a:r>
              <a:rPr lang="fr-FR" sz="2400" dirty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moteurs de recherche </a:t>
            </a:r>
            <a:r>
              <a:rPr lang="fr-FR" sz="2400" dirty="0" smtClean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fr-FR" sz="2400" dirty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400" dirty="0" smtClean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vos </a:t>
            </a:r>
            <a:r>
              <a:rPr lang="fr-FR" sz="2400" dirty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premiers lecteurs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627529" y="6408269"/>
            <a:ext cx="8030789" cy="618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Echange de début de journée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49547" y="1442390"/>
            <a:ext cx="4756767" cy="201750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Attention !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Ce sont d’abord les moteurs de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recherche qui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jugent de la pertinence de votre article. Si vous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 suivez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 quelques règles essentielles,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aucun internaute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 visitera votre site à la suite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d’une recherche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 Google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r-FR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 sont donc des robots et des algorithmes qui visitent le plus votre site. Vous écrivez aussi pour eux.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r-FR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  <p:pic>
        <p:nvPicPr>
          <p:cNvPr id="1026" name="Picture 2" descr="http://www.olivier-corneloup.com/site/wp-content/uploads/2011/07/logos-moteurs-de-recherch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631" y="1541599"/>
            <a:ext cx="3120929" cy="126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journaldugeek.com/files/2012/08/rubon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72" y="5067776"/>
            <a:ext cx="2195920" cy="166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6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4"/>
          <p:cNvSpPr txBox="1">
            <a:spLocks/>
          </p:cNvSpPr>
          <p:nvPr/>
        </p:nvSpPr>
        <p:spPr>
          <a:xfrm>
            <a:off x="627529" y="6408269"/>
            <a:ext cx="8030789" cy="618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Echange de début de journée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  <p:sp>
        <p:nvSpPr>
          <p:cNvPr id="11" name="Espace réservé du contenu 1"/>
          <p:cNvSpPr txBox="1">
            <a:spLocks/>
          </p:cNvSpPr>
          <p:nvPr/>
        </p:nvSpPr>
        <p:spPr>
          <a:xfrm>
            <a:off x="483528" y="3319121"/>
            <a:ext cx="4632169" cy="919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fr-FR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 une seconde, je décide si </a:t>
            </a:r>
            <a:r>
              <a:rPr lang="fr-FR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 </a:t>
            </a:r>
            <a:r>
              <a:rPr lang="fr-FR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article m’intéresse ou pas</a:t>
            </a:r>
            <a:endParaRPr lang="fr-FR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50" name="Picture 2" descr="http://us.cdn3.123rf.com/168nwm/antonbrand/antonbrand1204/antonbrand120400017/13203497-la-main-de-bande-dessin-e-tenant-contol--distance-isol-sur-fond-blan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728" y="1043043"/>
            <a:ext cx="11049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83529" y="1227590"/>
            <a:ext cx="47063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4"/>
              </a:buBlip>
            </a:pPr>
            <a:r>
              <a:rPr lang="fr-FR" sz="2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 je ne trouve pas ce que je cherche, je zappe!</a:t>
            </a:r>
          </a:p>
          <a:p>
            <a:endParaRPr lang="fr-FR" dirty="0"/>
          </a:p>
        </p:txBody>
      </p:sp>
      <p:pic>
        <p:nvPicPr>
          <p:cNvPr id="2056" name="Picture 8" descr="http://cache2.asset-cache.net/xt/457324075.jpg?v=1&amp;g=fs1%7C0%7CSKP171%7C24%7C075&amp;s=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728" y="3319121"/>
            <a:ext cx="16192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0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345" y="4588476"/>
            <a:ext cx="2423136" cy="1647732"/>
          </a:xfrm>
          <a:prstGeom prst="rect">
            <a:avLst/>
          </a:prstGeom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1970498" y="936544"/>
            <a:ext cx="7016983" cy="215601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Principes </a:t>
            </a:r>
          </a:p>
          <a:p>
            <a:r>
              <a:rPr lang="fr-FR" sz="4800" dirty="0" smtClean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d’écriture web</a:t>
            </a:r>
            <a:br>
              <a:rPr lang="fr-FR" sz="4800" dirty="0" smtClean="0">
                <a:solidFill>
                  <a:srgbClr val="CF20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20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 la plateforme Reference-syndicale.fr</a:t>
            </a:r>
            <a:endParaRPr lang="fr-FR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64902"/>
            <a:ext cx="7002163" cy="527222"/>
          </a:xfrm>
        </p:spPr>
        <p:txBody>
          <a:bodyPr/>
          <a:lstStyle/>
          <a:p>
            <a:r>
              <a:rPr lang="fr-FR" b="0" dirty="0" smtClean="0">
                <a:solidFill>
                  <a:srgbClr val="CF2028"/>
                </a:solidFill>
              </a:rPr>
              <a:t>astuces </a:t>
            </a:r>
            <a:r>
              <a:rPr lang="fr-FR" b="0" dirty="0">
                <a:solidFill>
                  <a:srgbClr val="CF2028"/>
                </a:solidFill>
              </a:rPr>
              <a:t>pour </a:t>
            </a:r>
            <a:r>
              <a:rPr lang="fr-FR" b="0" dirty="0" smtClean="0">
                <a:solidFill>
                  <a:srgbClr val="CF2028"/>
                </a:solidFill>
              </a:rPr>
              <a:t>écrire un </a:t>
            </a:r>
            <a:r>
              <a:rPr lang="fr-FR" b="0" dirty="0">
                <a:solidFill>
                  <a:srgbClr val="CF2028"/>
                </a:solidFill>
              </a:rPr>
              <a:t>bon article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88758" y="2375455"/>
            <a:ext cx="5824150" cy="3923713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Définissez la ligne éditoriale du site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Travaillez le titre de l’article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Soignez l’introduction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Structurez les articles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Mettez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 sous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Adaptez le texte de l’article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Paramétrez les liens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Utilisez correctement les images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Faites un choix pour les vidéos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Réalisez une mise en forme sobre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81571"/>
            <a:ext cx="1453979" cy="16938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60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64902"/>
            <a:ext cx="7002163" cy="527222"/>
          </a:xfrm>
        </p:spPr>
        <p:txBody>
          <a:bodyPr/>
          <a:lstStyle/>
          <a:p>
            <a:r>
              <a:rPr lang="fr-FR" b="0" dirty="0" smtClean="0">
                <a:solidFill>
                  <a:srgbClr val="CF2028"/>
                </a:solidFill>
              </a:rPr>
              <a:t>Définissez la ligne éditoriale</a:t>
            </a:r>
            <a:endParaRPr lang="fr-FR" dirty="0">
              <a:solidFill>
                <a:srgbClr val="CF202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41354" y="2427444"/>
            <a:ext cx="6371256" cy="35724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Toujours se demander qui est la </a:t>
            </a: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cible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L’information que l’on délivre doit être </a:t>
            </a: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factuelle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objective 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</a:t>
            </a: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évite l’humour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 les billets d’humeur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écrit ses articles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dans un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ordre anti-chronologique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le plus récent est relaté en premier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rédige à la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troisième personne du </a:t>
            </a: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singulier</a:t>
            </a:r>
            <a:r>
              <a:rPr lang="fr-FR" sz="1100" dirty="0" smtClean="0"/>
              <a:t/>
            </a:r>
            <a:br>
              <a:rPr lang="fr-FR" sz="1100" dirty="0" smtClean="0"/>
            </a:br>
            <a:endParaRPr lang="fr-FR" sz="1100" dirty="0"/>
          </a:p>
        </p:txBody>
      </p:sp>
      <p:grpSp>
        <p:nvGrpSpPr>
          <p:cNvPr id="5" name="Groupe 4"/>
          <p:cNvGrpSpPr/>
          <p:nvPr/>
        </p:nvGrpSpPr>
        <p:grpSpPr>
          <a:xfrm>
            <a:off x="457200" y="715828"/>
            <a:ext cx="1408174" cy="1711616"/>
            <a:chOff x="749643" y="4065104"/>
            <a:chExt cx="1481241" cy="1800429"/>
          </a:xfrm>
        </p:grpSpPr>
        <p:sp>
          <p:nvSpPr>
            <p:cNvPr id="7" name="Triangle isocèle 6"/>
            <p:cNvSpPr/>
            <p:nvPr/>
          </p:nvSpPr>
          <p:spPr>
            <a:xfrm rot="5400000">
              <a:off x="598993" y="4230657"/>
              <a:ext cx="1797444" cy="1466338"/>
            </a:xfrm>
            <a:prstGeom prst="triangle">
              <a:avLst/>
            </a:prstGeom>
            <a:solidFill>
              <a:srgbClr val="4D4D4D"/>
            </a:solidFill>
            <a:ln>
              <a:solidFill>
                <a:srgbClr val="FFFF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49643" y="4214428"/>
              <a:ext cx="568412" cy="16511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9600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fr-FR" sz="9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  <p:pic>
        <p:nvPicPr>
          <p:cNvPr id="3074" name="Picture 2" descr="http://thumbs.dreamstime.com/z/hommes-bleus-sur-la-cible-rouge-6217146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074" b="11177"/>
          <a:stretch/>
        </p:blipFill>
        <p:spPr bwMode="auto">
          <a:xfrm>
            <a:off x="7113340" y="3505622"/>
            <a:ext cx="1800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75293"/>
            <a:ext cx="7002163" cy="527222"/>
          </a:xfrm>
        </p:spPr>
        <p:txBody>
          <a:bodyPr/>
          <a:lstStyle/>
          <a:p>
            <a:r>
              <a:rPr lang="fr-FR" b="0" dirty="0" smtClean="0">
                <a:solidFill>
                  <a:srgbClr val="CF2028"/>
                </a:solidFill>
              </a:rPr>
              <a:t>Travaillez le titre </a:t>
            </a:r>
            <a:endParaRPr lang="fr-FR" dirty="0">
              <a:solidFill>
                <a:srgbClr val="CF202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68370" y="2466745"/>
            <a:ext cx="6444240" cy="213157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Court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5 - 10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mots (une ligne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contient les </a:t>
            </a:r>
            <a:r>
              <a:rPr lang="fr-FR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mots importants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la thématique traitée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Explicite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il anticipe le contenu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Accrocheur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il invite à la lecture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métaphore ou autre figure de style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!!!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100" dirty="0"/>
          </a:p>
        </p:txBody>
      </p:sp>
      <p:grpSp>
        <p:nvGrpSpPr>
          <p:cNvPr id="5" name="Groupe 4"/>
          <p:cNvGrpSpPr/>
          <p:nvPr/>
        </p:nvGrpSpPr>
        <p:grpSpPr>
          <a:xfrm>
            <a:off x="457200" y="699352"/>
            <a:ext cx="1408174" cy="1708781"/>
            <a:chOff x="749643" y="4065105"/>
            <a:chExt cx="1481239" cy="1797444"/>
          </a:xfrm>
          <a:solidFill>
            <a:srgbClr val="4D4D4D"/>
          </a:solidFill>
        </p:grpSpPr>
        <p:sp>
          <p:nvSpPr>
            <p:cNvPr id="6" name="Triangle isocèle 5"/>
            <p:cNvSpPr/>
            <p:nvPr/>
          </p:nvSpPr>
          <p:spPr>
            <a:xfrm rot="5400000">
              <a:off x="598992" y="4230659"/>
              <a:ext cx="1797444" cy="146633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749643" y="4214427"/>
              <a:ext cx="568411" cy="1521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fr-FR" sz="8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1177" y="1275293"/>
            <a:ext cx="7002163" cy="527222"/>
          </a:xfrm>
        </p:spPr>
        <p:txBody>
          <a:bodyPr/>
          <a:lstStyle/>
          <a:p>
            <a:r>
              <a:rPr lang="fr-FR" b="0" dirty="0" smtClean="0">
                <a:solidFill>
                  <a:srgbClr val="CF2028"/>
                </a:solidFill>
              </a:rPr>
              <a:t>Travaillez le titre </a:t>
            </a:r>
            <a:endParaRPr lang="fr-FR" dirty="0">
              <a:solidFill>
                <a:srgbClr val="CF2028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457200" y="699352"/>
            <a:ext cx="1408174" cy="1708781"/>
            <a:chOff x="749643" y="4065105"/>
            <a:chExt cx="1481239" cy="1797444"/>
          </a:xfrm>
          <a:solidFill>
            <a:srgbClr val="4D4D4D"/>
          </a:solidFill>
        </p:grpSpPr>
        <p:sp>
          <p:nvSpPr>
            <p:cNvPr id="6" name="Triangle isocèle 5"/>
            <p:cNvSpPr/>
            <p:nvPr/>
          </p:nvSpPr>
          <p:spPr>
            <a:xfrm rot="5400000">
              <a:off x="598992" y="4230659"/>
              <a:ext cx="1797444" cy="146633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749643" y="4214427"/>
              <a:ext cx="568411" cy="1521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8800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fr-FR" sz="8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-148281" y="674386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148281" y="-9553"/>
            <a:ext cx="9501458" cy="114137"/>
          </a:xfrm>
          <a:prstGeom prst="rect">
            <a:avLst/>
          </a:prstGeom>
          <a:solidFill>
            <a:srgbClr val="CF202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610" y="5787162"/>
            <a:ext cx="1320720" cy="898089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613589" y="2898532"/>
            <a:ext cx="689409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chemeClr val="tx2"/>
                </a:solidFill>
              </a:rPr>
              <a:t>« </a:t>
            </a:r>
            <a:r>
              <a:rPr lang="fr-FR" sz="2800" i="1" dirty="0">
                <a:solidFill>
                  <a:schemeClr val="tx2"/>
                </a:solidFill>
              </a:rPr>
              <a:t>Recherche industrielle : les salariés de Sanofi mobilisés pour l’emploi </a:t>
            </a:r>
            <a:r>
              <a:rPr lang="fr-FR" sz="2800" i="1" dirty="0" smtClean="0">
                <a:solidFill>
                  <a:schemeClr val="tx2"/>
                </a:solidFill>
              </a:rPr>
              <a:t>»</a:t>
            </a:r>
          </a:p>
          <a:p>
            <a:endParaRPr lang="fr-FR" sz="2800" i="1" dirty="0" smtClean="0">
              <a:solidFill>
                <a:schemeClr val="tx2"/>
              </a:solidFill>
            </a:endParaRPr>
          </a:p>
          <a:p>
            <a:r>
              <a:rPr lang="fr-FR" sz="2800" i="1" dirty="0" smtClean="0">
                <a:solidFill>
                  <a:schemeClr val="tx2"/>
                </a:solidFill>
              </a:rPr>
              <a:t>« </a:t>
            </a:r>
            <a:r>
              <a:rPr lang="fr-FR" sz="2800" i="1" dirty="0">
                <a:solidFill>
                  <a:schemeClr val="tx2"/>
                </a:solidFill>
              </a:rPr>
              <a:t>mobilisation Sanofi » </a:t>
            </a:r>
            <a:endParaRPr lang="fr-FR" sz="2800" i="1" dirty="0" smtClean="0">
              <a:solidFill>
                <a:schemeClr val="tx2"/>
              </a:solidFill>
            </a:endParaRPr>
          </a:p>
          <a:p>
            <a:r>
              <a:rPr lang="fr-FR" sz="2800" i="1" dirty="0" smtClean="0">
                <a:solidFill>
                  <a:schemeClr val="tx2"/>
                </a:solidFill>
              </a:rPr>
              <a:t>« </a:t>
            </a:r>
            <a:r>
              <a:rPr lang="fr-FR" sz="2800" i="1" dirty="0">
                <a:solidFill>
                  <a:schemeClr val="tx2"/>
                </a:solidFill>
              </a:rPr>
              <a:t>Les Sanofi battent le pavé»</a:t>
            </a:r>
            <a:r>
              <a:rPr lang="fr-FR" sz="1600" dirty="0"/>
              <a:t/>
            </a:r>
            <a:br>
              <a:rPr lang="fr-FR" sz="1600" dirty="0"/>
            </a:br>
            <a:endParaRPr lang="fr-FR" dirty="0"/>
          </a:p>
        </p:txBody>
      </p:sp>
      <p:pic>
        <p:nvPicPr>
          <p:cNvPr id="13" name="Picture 2" descr="http://www.itaste.com/images/tick-gre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93" y="3103049"/>
            <a:ext cx="495127" cy="46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cdn.freebievectors.com/illustrations/7/w/wrong-cross-clip-art-1/thumbnail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93" y="4467434"/>
            <a:ext cx="391077" cy="39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7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F202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10970</TotalTime>
  <Words>1144</Words>
  <Application>Microsoft Macintosh PowerPoint</Application>
  <PresentationFormat>Présentation à l'écran (4:3)</PresentationFormat>
  <Paragraphs>132</Paragraphs>
  <Slides>17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Calibri</vt:lpstr>
      <vt:lpstr>Open Sans</vt:lpstr>
      <vt:lpstr>Wingdings 2</vt:lpstr>
      <vt:lpstr>Arial</vt:lpstr>
      <vt:lpstr>Plaza</vt:lpstr>
      <vt:lpstr>règles et astuces pour écrire un article  sur la plateforme Reference-syndicale.fr</vt:lpstr>
      <vt:lpstr>Pourquoi cette aide ?</vt:lpstr>
      <vt:lpstr>Les moteurs de recherche : vos premiers lecteurs</vt:lpstr>
      <vt:lpstr>Présentation PowerPoint</vt:lpstr>
      <vt:lpstr>Présentation PowerPoint</vt:lpstr>
      <vt:lpstr>astuces pour écrire un bon article</vt:lpstr>
      <vt:lpstr>Définissez la ligne éditoriale</vt:lpstr>
      <vt:lpstr>Travaillez le titre </vt:lpstr>
      <vt:lpstr>Travaillez le titre </vt:lpstr>
      <vt:lpstr>Soignez l’introduction</vt:lpstr>
      <vt:lpstr>Structurer votre article</vt:lpstr>
      <vt:lpstr>Utilisez des sous-titres pour aérer</vt:lpstr>
      <vt:lpstr>Adaptez le contenu</vt:lpstr>
      <vt:lpstr>Paramétrez les liens</vt:lpstr>
      <vt:lpstr>Utilisez correctement les images</vt:lpstr>
      <vt:lpstr>Faites un choix pour les vidéos</vt:lpstr>
      <vt:lpstr>Soyez sobre dans la mise en forme 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1</dc:title>
  <dc:creator>d</dc:creator>
  <cp:lastModifiedBy>Damien Ramage</cp:lastModifiedBy>
  <cp:revision>240</cp:revision>
  <cp:lastPrinted>2013-06-28T16:00:55Z</cp:lastPrinted>
  <dcterms:created xsi:type="dcterms:W3CDTF">2012-09-19T11:41:15Z</dcterms:created>
  <dcterms:modified xsi:type="dcterms:W3CDTF">2017-12-19T14:02:17Z</dcterms:modified>
</cp:coreProperties>
</file>